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75" r:id="rId9"/>
    <p:sldId id="279" r:id="rId10"/>
    <p:sldId id="264" r:id="rId11"/>
    <p:sldId id="274" r:id="rId12"/>
    <p:sldId id="265" r:id="rId13"/>
    <p:sldId id="266" r:id="rId14"/>
    <p:sldId id="267" r:id="rId15"/>
    <p:sldId id="268" r:id="rId16"/>
    <p:sldId id="269" r:id="rId17"/>
    <p:sldId id="276" r:id="rId18"/>
    <p:sldId id="270" r:id="rId19"/>
    <p:sldId id="271" r:id="rId20"/>
    <p:sldId id="277" r:id="rId21"/>
    <p:sldId id="272" r:id="rId22"/>
    <p:sldId id="273" r:id="rId23"/>
    <p:sldId id="278" r:id="rId24"/>
  </p:sldIdLst>
  <p:sldSz cx="12192000" cy="6858000"/>
  <p:notesSz cx="6858000" cy="9144000"/>
  <p:embeddedFontLst>
    <p:embeddedFont>
      <p:font typeface="Roboto" panose="02000000000000000000" pitchFamily="2" charset="0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AB"/>
    <a:srgbClr val="EC733D"/>
    <a:srgbClr val="9F9F9F"/>
    <a:srgbClr val="E94A1F"/>
    <a:srgbClr val="DD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D1510-506F-4EAD-AAB9-CA88B460418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A2693-64F1-4324-91B4-27492A65B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2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693-64F1-4324-91B4-27492A65B4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0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674FA-E6C9-0231-2399-B22EE8118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B78A1B-27EB-C92A-0400-CBEBD6A27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6A56F7-951F-8253-09DE-797B39215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FECF-E37C-488A-AABA-D0C60215B312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AA916C-1C8A-F2A6-5815-ECC37562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4A6D4-46FD-FD49-B681-2BDFE5BC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pPr/>
              <a:t>‹#›</a:t>
            </a:fld>
            <a:r>
              <a:rPr lang="en-US" altLang="ko-KR" dirty="0"/>
              <a:t>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53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469DB-B5D3-16D4-889D-EB091EBF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405BC8-712B-764A-8CCC-4EDFCE05B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B421D-994D-B9D2-BACC-4D0D1B6B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849C-7168-4512-9413-3C48D7B07708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208DC-977B-689E-5A2A-1D364D9A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C5831-2D7C-47C2-E866-3DB97631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69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55E8D6-887E-0292-0491-D550EE005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AE1057-00E6-1ED3-5CB7-6173FCC92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E34D3-80CA-0F55-033E-DCD08DD9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0CDF4-B4AB-4F68-8682-1115F94A2B1A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6BECEA-96B3-855B-E5A6-03AA2CC4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E80F6-8B2C-7692-4AFB-9C5825ED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5C252-BD05-8C87-905E-B367D470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40454-C537-1219-53E8-9A4A4F93F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54C71-8A43-523E-2072-66D32BD9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D242-9280-4C55-A68B-9BEE0459ACAB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7CFC3-8D84-EB19-AEEA-49CA1855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BB0EDA-A6E5-B948-8110-AC5A114F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r>
              <a:rPr lang="en-US" altLang="ko-KR" dirty="0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17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48D4B-06CC-854E-0A96-E3D05AD30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6B9967-BCB2-7C0B-230F-865DF8232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D6AD4-C4E4-4CE7-A2FF-3E27D1B5C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49DA4-7714-4DAE-B6D2-8F600ABEB95C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4D9C3-261B-D3B3-2EA6-6B5534D93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FF0F6-CF14-040C-16EB-2BE5FDA9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49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68059-EAEB-375C-875F-3111A0F1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C773-6DDE-AFEF-7382-9E7D97D39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276ED8-6889-58C0-382E-B95B0F602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24B455-4B28-AAEA-B2F8-FBA34FF7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8C7-45D1-422F-A43E-864DA2B502C2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24365-07C1-4470-42D5-BD25314A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2849BF-8BEB-3D11-E092-7649E020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6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71C79-0A11-AB35-D44E-3C2FC869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885F4F-45A4-8256-52FC-DF2907BC3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AE9320-5CC2-F2B5-4FF3-58AB1D45B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98809F-28EE-95D3-5477-5CB0195AD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F8C8EE-482C-F26A-AAA0-A3942655B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F4F025-04C3-AD24-D5B6-2B269145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29E4-7654-4013-B4FB-88638FAACCE9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A2F349-4ED6-0B42-07F1-E2ED678A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CE6D49-9161-CFDD-00D6-8B977AE4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7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5785E-18A6-EFDC-86EA-038D61A5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C5640C-9FBF-5874-7C5A-40698490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AD630-7974-4175-AD1B-46EB70FDE2E6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BDDF-4037-91B3-5A1B-F4FA766D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84F4D9-EF2A-E62E-DF7A-6D1A7125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46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2074DC-4AE1-9927-2DD7-5DF046AC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FC81-A17A-4A6C-9E34-1A42EEB493E2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DE085-A3E5-1E36-F4C2-24E47EDEB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0E5D53-E650-5C23-9288-B96B0A40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r>
              <a:rPr lang="en-US" altLang="ko-KR" dirty="0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72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F201C-313F-379E-47EC-9CF3CDF76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DDF93-6C0F-A8D1-EAE8-D28A28639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68A41-003F-0BAB-9250-DDC6ECBC5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07B8C2-2390-219E-4044-2A7103A4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81AB-385C-40BD-AEFA-28E78391A017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38759F-B2AC-3AA5-F98D-731FF60A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BF0F1F-5E1A-C800-89B5-48145043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F1C2E-FB16-4FAD-B226-E2E9CA767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2082C-128F-0AC3-0B9F-515FAC4A0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642133-F43D-D81B-D2CB-62775412E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38C01D-A6CC-521C-D9E8-99FDD485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F7A-5DDC-4E88-B986-E9A4527F9005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0EF4A5-63E6-275B-FBEE-518CAD0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0B8E6C-AC36-5F32-F451-20164528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A512FF-17C3-37E8-0967-A9D7C3F0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6D5EE-986B-36BA-9A1B-5234434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D3C80-9181-812B-655C-98A24450E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B27E8-7451-4651-B22D-BB0EBB41F7FD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06909-DD45-B849-0C08-ACF19142B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423D8-0DA3-EA7F-E75A-DFCB54969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F0CBA-73EA-414D-8EC6-38D42D4212C2}" type="slidenum">
              <a:rPr lang="ko-KR" altLang="en-US" smtClean="0"/>
              <a:pPr/>
              <a:t>‹#›</a:t>
            </a:fld>
            <a:r>
              <a:rPr lang="en-US" altLang="ko-KR" dirty="0"/>
              <a:t>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56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44FA8-E5F9-C2F3-F04B-7C1F68207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AI</a:t>
            </a:r>
            <a:r>
              <a:rPr lang="ko-KR" altLang="en-US" sz="4000" dirty="0"/>
              <a:t>활용 빅데이터 시스템 개발자 과정</a:t>
            </a:r>
            <a:br>
              <a:rPr lang="en-US" altLang="ko-KR" sz="4000" dirty="0"/>
            </a:br>
            <a:r>
              <a:rPr lang="en-US" altLang="ko-KR" sz="4000" dirty="0"/>
              <a:t>Frontend Programming2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5A3487-C0D8-3D44-113E-EFE8F62CB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HelveticaNeue"/>
              </a:rPr>
              <a:t>JavaScript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Neue"/>
              </a:rPr>
              <a:t>기반 컬러영상처리 프로그램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Neue"/>
              </a:rPr>
              <a:t>without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Neue"/>
              </a:rPr>
              <a:t>openCV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이성우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30ED2-8AA5-27C3-FC7A-52CC07C633FD}"/>
              </a:ext>
            </a:extLst>
          </p:cNvPr>
          <p:cNvSpPr txBox="1"/>
          <p:nvPr/>
        </p:nvSpPr>
        <p:spPr>
          <a:xfrm>
            <a:off x="9450456" y="294604"/>
            <a:ext cx="24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u="sng" dirty="0">
                <a:solidFill>
                  <a:srgbClr val="000000"/>
                </a:solidFill>
                <a:effectLst/>
                <a:latin typeface="inherit"/>
              </a:rPr>
              <a:t>미니 프로젝트</a:t>
            </a:r>
            <a:r>
              <a:rPr lang="en-US" altLang="ko-KR" b="1" i="0" u="sng" dirty="0">
                <a:solidFill>
                  <a:srgbClr val="000000"/>
                </a:solidFill>
                <a:effectLst/>
                <a:latin typeface="inherit"/>
              </a:rPr>
              <a:t>(Ver 2.0)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E8C568-56F6-E38E-E308-ACF0AF4488DF}"/>
              </a:ext>
            </a:extLst>
          </p:cNvPr>
          <p:cNvSpPr/>
          <p:nvPr/>
        </p:nvSpPr>
        <p:spPr>
          <a:xfrm>
            <a:off x="0" y="0"/>
            <a:ext cx="292963" cy="6858000"/>
          </a:xfrm>
          <a:prstGeom prst="rect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3827B1-3C2E-ACF1-0A80-9140A6762D81}"/>
              </a:ext>
            </a:extLst>
          </p:cNvPr>
          <p:cNvSpPr/>
          <p:nvPr/>
        </p:nvSpPr>
        <p:spPr>
          <a:xfrm>
            <a:off x="11893118" y="0"/>
            <a:ext cx="292963" cy="6858000"/>
          </a:xfrm>
          <a:prstGeom prst="rect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EEF11E-B947-1799-8A13-C32D74656CF4}"/>
              </a:ext>
            </a:extLst>
          </p:cNvPr>
          <p:cNvSpPr/>
          <p:nvPr/>
        </p:nvSpPr>
        <p:spPr>
          <a:xfrm flipV="1">
            <a:off x="1518080" y="3510281"/>
            <a:ext cx="9149919" cy="45719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747EC26-82CD-3D7B-3010-9A57E3FD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pPr/>
              <a:t>1</a:t>
            </a:fld>
            <a:r>
              <a:rPr lang="en-US" altLang="ko-KR"/>
              <a:t>/23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B9686B-7C4E-C655-EF49-64166635AE54}"/>
              </a:ext>
            </a:extLst>
          </p:cNvPr>
          <p:cNvSpPr/>
          <p:nvPr/>
        </p:nvSpPr>
        <p:spPr>
          <a:xfrm flipV="1">
            <a:off x="1518079" y="2110266"/>
            <a:ext cx="9149919" cy="45719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57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영역지정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3710985" y="4735167"/>
            <a:ext cx="425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범위 </a:t>
            </a:r>
            <a:r>
              <a:rPr lang="ko-KR" altLang="en-US" dirty="0" err="1"/>
              <a:t>지정후</a:t>
            </a:r>
            <a:r>
              <a:rPr lang="ko-KR" altLang="en-US" dirty="0"/>
              <a:t> 범위 안쪽만 처리</a:t>
            </a:r>
            <a:r>
              <a:rPr lang="en-US" altLang="ko-KR" dirty="0"/>
              <a:t>, </a:t>
            </a:r>
            <a:r>
              <a:rPr lang="ko-KR" altLang="en-US" dirty="0"/>
              <a:t>외에는 그냥 출력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1E1107-D84A-59E1-1F84-21BEAE25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481" y="2657819"/>
            <a:ext cx="5724525" cy="13239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099E49-6E55-619A-BE59-412ADDB82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27"/>
          <a:stretch/>
        </p:blipFill>
        <p:spPr>
          <a:xfrm>
            <a:off x="393313" y="2044701"/>
            <a:ext cx="3016168" cy="40188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BC0144-7823-8737-0BBF-2AC4ACD72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27"/>
          <a:stretch/>
        </p:blipFill>
        <p:spPr>
          <a:xfrm>
            <a:off x="9134006" y="2154235"/>
            <a:ext cx="2743200" cy="3655119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8893678" y="3319806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12BB27A-0212-07A2-D2B4-F5C3DE30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10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28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영역지정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4023470" y="4189539"/>
            <a:ext cx="42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다각형처리와 조건을 적용하여 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079100-0480-4B84-F633-4E3E6A4E8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17"/>
          <a:stretch/>
        </p:blipFill>
        <p:spPr>
          <a:xfrm>
            <a:off x="393314" y="2025650"/>
            <a:ext cx="3516029" cy="4695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573D67-1BFE-A632-925B-A34B813F7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8282658" y="1841627"/>
            <a:ext cx="3516029" cy="4695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CC07D3-68D1-7E94-C9C2-7F29C4BE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27" y="3059279"/>
            <a:ext cx="3705225" cy="115252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D4567A1-5EB7-2EE5-FA0F-BA15AEAAE384}"/>
              </a:ext>
            </a:extLst>
          </p:cNvPr>
          <p:cNvSpPr/>
          <p:nvPr/>
        </p:nvSpPr>
        <p:spPr>
          <a:xfrm>
            <a:off x="7766408" y="3579033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EE3B82-5883-16FF-A366-9F9BB0B3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427" y="2811629"/>
            <a:ext cx="2076450" cy="247650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CDC3CB4-864D-AF1C-C630-F3357221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11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43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기하학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대칭처리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3240482" y="1601592"/>
            <a:ext cx="4214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이미지의 배열순서를 바꿔서 </a:t>
            </a:r>
            <a:endParaRPr lang="en-US" altLang="ko-KR" dirty="0"/>
          </a:p>
          <a:p>
            <a:r>
              <a:rPr lang="ko-KR" altLang="en-US" dirty="0"/>
              <a:t>대칭을 처리한다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258279-6125-37CC-8C0C-F7F18577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452" y="1151791"/>
            <a:ext cx="2229348" cy="29461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98D5EE-26F0-0A3D-4CFC-A4BDA481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452" y="3913806"/>
            <a:ext cx="2229348" cy="29441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73348B-599A-1213-DE3A-7B0788F26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31" y="2674374"/>
            <a:ext cx="3752850" cy="238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F41692-4983-5EF6-8E15-523AB6188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281" y="5018283"/>
            <a:ext cx="3638550" cy="238125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7334960" y="2634235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536412E-C5A3-4735-EB57-CE1AC715D7BA}"/>
              </a:ext>
            </a:extLst>
          </p:cNvPr>
          <p:cNvSpPr/>
          <p:nvPr/>
        </p:nvSpPr>
        <p:spPr>
          <a:xfrm>
            <a:off x="7218823" y="4952678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44BA0C-EECF-4907-0F47-154ABF4722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63A7A9A-D0D0-4C7D-0028-CBCDC356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12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272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기하학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253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영상 확대</a:t>
            </a:r>
            <a:r>
              <a:rPr lang="en-US" altLang="ko-KR" sz="2400" dirty="0"/>
              <a:t>, </a:t>
            </a:r>
            <a:r>
              <a:rPr lang="ko-KR" altLang="en-US" sz="2400" dirty="0"/>
              <a:t>축소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822244" y="2178632"/>
            <a:ext cx="421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입력값으로</a:t>
            </a:r>
            <a:r>
              <a:rPr lang="ko-KR" altLang="en-US" dirty="0"/>
              <a:t> </a:t>
            </a:r>
            <a:r>
              <a:rPr lang="ko-KR" altLang="en-US" dirty="0" err="1"/>
              <a:t>출력이미지의</a:t>
            </a:r>
            <a:r>
              <a:rPr lang="ko-KR" altLang="en-US" dirty="0"/>
              <a:t> 크기를 조절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939BDA-6561-F750-898C-1420028A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740" y="1156386"/>
            <a:ext cx="2926630" cy="25895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FDBCB6-741A-C88A-7CA0-8C650BB30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35" y="3941300"/>
            <a:ext cx="3088373" cy="27285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96DCE1-4971-4EF8-6CE4-572271D9F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015" y="1861731"/>
            <a:ext cx="3190875" cy="2000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D12C8A-0E86-B984-F1A1-D54C493AB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15" y="2923996"/>
            <a:ext cx="1323975" cy="3714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BA5A76D-29EC-8EA4-E144-7D75E8F42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15" y="3294156"/>
            <a:ext cx="5362575" cy="2381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8D8090-858A-452B-7C05-606852F33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032" y="5781213"/>
            <a:ext cx="1371600" cy="3524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750B68E-FF2E-31C5-6AA5-415CCB4B20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222"/>
          <a:stretch/>
        </p:blipFill>
        <p:spPr>
          <a:xfrm>
            <a:off x="5005032" y="6110870"/>
            <a:ext cx="5381625" cy="2000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1435411-6ED4-F99A-095D-2678A94D0473}"/>
              </a:ext>
            </a:extLst>
          </p:cNvPr>
          <p:cNvSpPr txBox="1"/>
          <p:nvPr/>
        </p:nvSpPr>
        <p:spPr>
          <a:xfrm>
            <a:off x="822244" y="1439140"/>
            <a:ext cx="421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입력으로 배율을 결정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6768903" y="322855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DC4EFC0-CCA2-E10B-7691-3A181E1BB070}"/>
              </a:ext>
            </a:extLst>
          </p:cNvPr>
          <p:cNvSpPr/>
          <p:nvPr/>
        </p:nvSpPr>
        <p:spPr>
          <a:xfrm rot="10800000">
            <a:off x="4403830" y="5959253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3A914B6-5956-2A47-DD24-D53FA416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13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9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히스토그램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히스토그램 스트레칭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148F1E-07E0-A33C-751B-D61CEFCBC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93"/>
          <a:stretch/>
        </p:blipFill>
        <p:spPr>
          <a:xfrm>
            <a:off x="557400" y="2134918"/>
            <a:ext cx="2923412" cy="38520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2D7CEE-CB6C-5267-F208-53047AEEA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76" b="8309"/>
          <a:stretch/>
        </p:blipFill>
        <p:spPr>
          <a:xfrm>
            <a:off x="3591041" y="2129455"/>
            <a:ext cx="2957293" cy="39176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1EDF63-FE85-B014-7666-AFE3581C766F}"/>
              </a:ext>
            </a:extLst>
          </p:cNvPr>
          <p:cNvSpPr txBox="1"/>
          <p:nvPr/>
        </p:nvSpPr>
        <p:spPr>
          <a:xfrm>
            <a:off x="6548334" y="1513974"/>
            <a:ext cx="387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▶명암대비가 낮은 영상에 적용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명암대비 향상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8CDB7E4-F2F1-E85D-C90F-A60651FD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291" y="2572274"/>
            <a:ext cx="2828925" cy="762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1C09D68-611D-D1F1-A5C8-67531B0F7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596" y="3370060"/>
            <a:ext cx="5248275" cy="2000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000B721-8581-CF13-D085-F11040478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133" y="3584406"/>
            <a:ext cx="1562100" cy="762000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3240484" y="4088257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84B5873-0958-32A7-7244-A66E1339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14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44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히스토그램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엔드인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148F1E-07E0-A33C-751B-D61CEFCBC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93"/>
          <a:stretch/>
        </p:blipFill>
        <p:spPr>
          <a:xfrm>
            <a:off x="557400" y="2134918"/>
            <a:ext cx="2923412" cy="38520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2D7CEE-CB6C-5267-F208-53047AEEA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76" b="8309"/>
          <a:stretch/>
        </p:blipFill>
        <p:spPr>
          <a:xfrm>
            <a:off x="3521376" y="2134918"/>
            <a:ext cx="2967312" cy="39308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E807D0-D9A9-194F-0D41-30F4698D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994" y="2582676"/>
            <a:ext cx="2828925" cy="76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7E85E4-F3E5-AAE7-D16F-60E984E4B154}"/>
              </a:ext>
            </a:extLst>
          </p:cNvPr>
          <p:cNvSpPr txBox="1"/>
          <p:nvPr/>
        </p:nvSpPr>
        <p:spPr>
          <a:xfrm>
            <a:off x="6240377" y="1448284"/>
            <a:ext cx="555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▶특정 부분에 명도가 집중된 영상에 적용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일정화소를 흑백에 집중시켜 히스토그램 균일화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F77BD2-3A08-9A7B-D517-92F45FC7B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994" y="3510091"/>
            <a:ext cx="2438400" cy="352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F04A07-4C9D-9FD0-9D28-9F5702A25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252" y="3978849"/>
            <a:ext cx="5248275" cy="200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BA62F8-9390-2774-F37C-851350CC2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524" y="4178874"/>
            <a:ext cx="1562100" cy="762000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3192619" y="351284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4BA1A91-23BB-CC7B-8411-122D065E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15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09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히스토그램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히스토그램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평활화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148F1E-07E0-A33C-751B-D61CEFCBC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93"/>
          <a:stretch/>
        </p:blipFill>
        <p:spPr>
          <a:xfrm>
            <a:off x="557400" y="2134918"/>
            <a:ext cx="2923412" cy="38520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2D7CEE-CB6C-5267-F208-53047AEEA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76" b="8309"/>
          <a:stretch/>
        </p:blipFill>
        <p:spPr>
          <a:xfrm>
            <a:off x="3521376" y="2134918"/>
            <a:ext cx="2967312" cy="3930876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3192619" y="351284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61B0B-99B8-EB35-DD71-ED76A77C2A2B}"/>
              </a:ext>
            </a:extLst>
          </p:cNvPr>
          <p:cNvSpPr txBox="1"/>
          <p:nvPr/>
        </p:nvSpPr>
        <p:spPr>
          <a:xfrm>
            <a:off x="7405025" y="1517689"/>
            <a:ext cx="387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▶영상의 </a:t>
            </a:r>
            <a:r>
              <a:rPr lang="ko-KR" altLang="en-US" dirty="0" err="1"/>
              <a:t>화소값을</a:t>
            </a:r>
            <a:r>
              <a:rPr lang="ko-KR" altLang="en-US" dirty="0"/>
              <a:t> 재배열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F68E81-446F-37B9-0717-C1B68A537D2D}"/>
              </a:ext>
            </a:extLst>
          </p:cNvPr>
          <p:cNvSpPr txBox="1"/>
          <p:nvPr/>
        </p:nvSpPr>
        <p:spPr>
          <a:xfrm>
            <a:off x="6820454" y="2520915"/>
            <a:ext cx="231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ko-KR" altLang="en-US" dirty="0" err="1"/>
              <a:t>회소값</a:t>
            </a:r>
            <a:r>
              <a:rPr lang="ko-KR" altLang="en-US" dirty="0"/>
              <a:t> </a:t>
            </a:r>
            <a:r>
              <a:rPr lang="ko-KR" altLang="en-US" dirty="0" err="1"/>
              <a:t>갯수</a:t>
            </a:r>
            <a:r>
              <a:rPr lang="ko-KR" altLang="en-US" dirty="0"/>
              <a:t> 측정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10CAAA-CB67-B97B-23FB-7D8DB3B9B209}"/>
              </a:ext>
            </a:extLst>
          </p:cNvPr>
          <p:cNvSpPr txBox="1"/>
          <p:nvPr/>
        </p:nvSpPr>
        <p:spPr>
          <a:xfrm>
            <a:off x="6820454" y="3443789"/>
            <a:ext cx="310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ko-KR" altLang="en-US" dirty="0" err="1"/>
              <a:t>회소값</a:t>
            </a:r>
            <a:r>
              <a:rPr lang="ko-KR" altLang="en-US" dirty="0"/>
              <a:t> </a:t>
            </a:r>
            <a:r>
              <a:rPr lang="ko-KR" altLang="en-US" dirty="0" err="1"/>
              <a:t>누적갯수</a:t>
            </a:r>
            <a:r>
              <a:rPr lang="ko-KR" altLang="en-US" dirty="0"/>
              <a:t> 측정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B508CA-6567-1828-4B74-D9362B064989}"/>
              </a:ext>
            </a:extLst>
          </p:cNvPr>
          <p:cNvSpPr txBox="1"/>
          <p:nvPr/>
        </p:nvSpPr>
        <p:spPr>
          <a:xfrm>
            <a:off x="6820454" y="4371019"/>
            <a:ext cx="206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누적 명도계산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B6395E-1C0F-152C-5D61-919E4F1ACC59}"/>
              </a:ext>
            </a:extLst>
          </p:cNvPr>
          <p:cNvSpPr txBox="1"/>
          <p:nvPr/>
        </p:nvSpPr>
        <p:spPr>
          <a:xfrm>
            <a:off x="6820454" y="5362662"/>
            <a:ext cx="326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누적명도 반올림하여 표시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031F5A-0773-373E-3725-CE7D03347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27" y="2936884"/>
            <a:ext cx="2571750" cy="2381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819F403-660E-5191-1E87-7E359AC536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927" y="3891401"/>
            <a:ext cx="2752725" cy="381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81F6030-24AA-8309-8286-E15E9E5E7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9700" y="4916824"/>
            <a:ext cx="4914900" cy="2190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8123EA2-7893-4C0F-9A00-08B22BCCF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8334" y="5892202"/>
            <a:ext cx="5181600" cy="228600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3B346C-8707-DF9D-10F6-616B4F56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16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70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43E75-4055-4672-9F71-1795390F4356}"/>
              </a:ext>
            </a:extLst>
          </p:cNvPr>
          <p:cNvSpPr/>
          <p:nvPr/>
        </p:nvSpPr>
        <p:spPr>
          <a:xfrm>
            <a:off x="1154700" y="3665509"/>
            <a:ext cx="10086610" cy="3059034"/>
          </a:xfrm>
          <a:prstGeom prst="rect">
            <a:avLst/>
          </a:prstGeom>
          <a:noFill/>
          <a:ln w="28575"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C24F64E2-F868-48CA-B13C-05F653E22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7593"/>
              </p:ext>
            </p:extLst>
          </p:nvPr>
        </p:nvGraphicFramePr>
        <p:xfrm>
          <a:off x="1578041" y="4451712"/>
          <a:ext cx="3083843" cy="2169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49">
                  <a:extLst>
                    <a:ext uri="{9D8B030D-6E8A-4147-A177-3AD203B41FA5}">
                      <a16:colId xmlns:a16="http://schemas.microsoft.com/office/drawing/2014/main" val="1456534387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2528972567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826991824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3008688274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3647566601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372160223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1941573913"/>
                    </a:ext>
                  </a:extLst>
                </a:gridCol>
              </a:tblGrid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33410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01575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22287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714099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760060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66336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32996"/>
                  </a:ext>
                </a:extLst>
              </a:tr>
            </a:tbl>
          </a:graphicData>
        </a:graphic>
      </p:graphicFrame>
      <p:graphicFrame>
        <p:nvGraphicFramePr>
          <p:cNvPr id="32" name="표 3">
            <a:extLst>
              <a:ext uri="{FF2B5EF4-FFF2-40B4-BE49-F238E27FC236}">
                <a16:creationId xmlns:a16="http://schemas.microsoft.com/office/drawing/2014/main" id="{2EB173B2-BB3D-4F54-B5DB-D928B5FC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8702"/>
              </p:ext>
            </p:extLst>
          </p:nvPr>
        </p:nvGraphicFramePr>
        <p:xfrm>
          <a:off x="2028793" y="4780070"/>
          <a:ext cx="2189015" cy="153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803">
                  <a:extLst>
                    <a:ext uri="{9D8B030D-6E8A-4147-A177-3AD203B41FA5}">
                      <a16:colId xmlns:a16="http://schemas.microsoft.com/office/drawing/2014/main" val="1786754603"/>
                    </a:ext>
                  </a:extLst>
                </a:gridCol>
                <a:gridCol w="437803">
                  <a:extLst>
                    <a:ext uri="{9D8B030D-6E8A-4147-A177-3AD203B41FA5}">
                      <a16:colId xmlns:a16="http://schemas.microsoft.com/office/drawing/2014/main" val="3002013444"/>
                    </a:ext>
                  </a:extLst>
                </a:gridCol>
                <a:gridCol w="437803">
                  <a:extLst>
                    <a:ext uri="{9D8B030D-6E8A-4147-A177-3AD203B41FA5}">
                      <a16:colId xmlns:a16="http://schemas.microsoft.com/office/drawing/2014/main" val="323728531"/>
                    </a:ext>
                  </a:extLst>
                </a:gridCol>
                <a:gridCol w="437803">
                  <a:extLst>
                    <a:ext uri="{9D8B030D-6E8A-4147-A177-3AD203B41FA5}">
                      <a16:colId xmlns:a16="http://schemas.microsoft.com/office/drawing/2014/main" val="3506244606"/>
                    </a:ext>
                  </a:extLst>
                </a:gridCol>
                <a:gridCol w="437803">
                  <a:extLst>
                    <a:ext uri="{9D8B030D-6E8A-4147-A177-3AD203B41FA5}">
                      <a16:colId xmlns:a16="http://schemas.microsoft.com/office/drawing/2014/main" val="2833514093"/>
                    </a:ext>
                  </a:extLst>
                </a:gridCol>
              </a:tblGrid>
              <a:tr h="306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672932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59174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91145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91696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90324"/>
                  </a:ext>
                </a:extLst>
              </a:tr>
            </a:tbl>
          </a:graphicData>
        </a:graphic>
      </p:graphicFrame>
      <p:graphicFrame>
        <p:nvGraphicFramePr>
          <p:cNvPr id="33" name="표 3">
            <a:extLst>
              <a:ext uri="{FF2B5EF4-FFF2-40B4-BE49-F238E27FC236}">
                <a16:creationId xmlns:a16="http://schemas.microsoft.com/office/drawing/2014/main" id="{4DDB23CD-A162-447F-89DC-ED96B06A4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78794"/>
              </p:ext>
            </p:extLst>
          </p:nvPr>
        </p:nvGraphicFramePr>
        <p:xfrm>
          <a:off x="1926025" y="1494126"/>
          <a:ext cx="213733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466">
                  <a:extLst>
                    <a:ext uri="{9D8B030D-6E8A-4147-A177-3AD203B41FA5}">
                      <a16:colId xmlns:a16="http://schemas.microsoft.com/office/drawing/2014/main" val="1786754603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002013444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23728531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506244606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2833514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672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5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9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91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90324"/>
                  </a:ext>
                </a:extLst>
              </a:tr>
            </a:tbl>
          </a:graphicData>
        </a:graphic>
      </p:graphicFrame>
      <p:graphicFrame>
        <p:nvGraphicFramePr>
          <p:cNvPr id="35" name="표 4">
            <a:extLst>
              <a:ext uri="{FF2B5EF4-FFF2-40B4-BE49-F238E27FC236}">
                <a16:creationId xmlns:a16="http://schemas.microsoft.com/office/drawing/2014/main" id="{EBA04D29-C396-44E0-AB20-B4366145D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258032"/>
              </p:ext>
            </p:extLst>
          </p:nvPr>
        </p:nvGraphicFramePr>
        <p:xfrm>
          <a:off x="4704939" y="3982798"/>
          <a:ext cx="1133118" cy="862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706">
                  <a:extLst>
                    <a:ext uri="{9D8B030D-6E8A-4147-A177-3AD203B41FA5}">
                      <a16:colId xmlns:a16="http://schemas.microsoft.com/office/drawing/2014/main" val="2305290522"/>
                    </a:ext>
                  </a:extLst>
                </a:gridCol>
                <a:gridCol w="377706">
                  <a:extLst>
                    <a:ext uri="{9D8B030D-6E8A-4147-A177-3AD203B41FA5}">
                      <a16:colId xmlns:a16="http://schemas.microsoft.com/office/drawing/2014/main" val="1686824734"/>
                    </a:ext>
                  </a:extLst>
                </a:gridCol>
                <a:gridCol w="377706">
                  <a:extLst>
                    <a:ext uri="{9D8B030D-6E8A-4147-A177-3AD203B41FA5}">
                      <a16:colId xmlns:a16="http://schemas.microsoft.com/office/drawing/2014/main" val="4132780166"/>
                    </a:ext>
                  </a:extLst>
                </a:gridCol>
              </a:tblGrid>
              <a:tr h="287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169408"/>
                  </a:ext>
                </a:extLst>
              </a:tr>
              <a:tr h="287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18247"/>
                  </a:ext>
                </a:extLst>
              </a:tr>
              <a:tr h="287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047309"/>
                  </a:ext>
                </a:extLst>
              </a:tr>
            </a:tbl>
          </a:graphicData>
        </a:graphic>
      </p:graphicFrame>
      <p:graphicFrame>
        <p:nvGraphicFramePr>
          <p:cNvPr id="36" name="표 3">
            <a:extLst>
              <a:ext uri="{FF2B5EF4-FFF2-40B4-BE49-F238E27FC236}">
                <a16:creationId xmlns:a16="http://schemas.microsoft.com/office/drawing/2014/main" id="{548D3F28-421D-4A5D-9524-3464D32F6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86766"/>
              </p:ext>
            </p:extLst>
          </p:nvPr>
        </p:nvGraphicFramePr>
        <p:xfrm>
          <a:off x="7978377" y="4387547"/>
          <a:ext cx="2043705" cy="146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741">
                  <a:extLst>
                    <a:ext uri="{9D8B030D-6E8A-4147-A177-3AD203B41FA5}">
                      <a16:colId xmlns:a16="http://schemas.microsoft.com/office/drawing/2014/main" val="1786754603"/>
                    </a:ext>
                  </a:extLst>
                </a:gridCol>
                <a:gridCol w="408741">
                  <a:extLst>
                    <a:ext uri="{9D8B030D-6E8A-4147-A177-3AD203B41FA5}">
                      <a16:colId xmlns:a16="http://schemas.microsoft.com/office/drawing/2014/main" val="3002013444"/>
                    </a:ext>
                  </a:extLst>
                </a:gridCol>
                <a:gridCol w="408741">
                  <a:extLst>
                    <a:ext uri="{9D8B030D-6E8A-4147-A177-3AD203B41FA5}">
                      <a16:colId xmlns:a16="http://schemas.microsoft.com/office/drawing/2014/main" val="323728531"/>
                    </a:ext>
                  </a:extLst>
                </a:gridCol>
                <a:gridCol w="408741">
                  <a:extLst>
                    <a:ext uri="{9D8B030D-6E8A-4147-A177-3AD203B41FA5}">
                      <a16:colId xmlns:a16="http://schemas.microsoft.com/office/drawing/2014/main" val="3506244606"/>
                    </a:ext>
                  </a:extLst>
                </a:gridCol>
                <a:gridCol w="408741">
                  <a:extLst>
                    <a:ext uri="{9D8B030D-6E8A-4147-A177-3AD203B41FA5}">
                      <a16:colId xmlns:a16="http://schemas.microsoft.com/office/drawing/2014/main" val="2833514093"/>
                    </a:ext>
                  </a:extLst>
                </a:gridCol>
              </a:tblGrid>
              <a:tr h="293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672932"/>
                  </a:ext>
                </a:extLst>
              </a:tr>
              <a:tr h="293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59174"/>
                  </a:ext>
                </a:extLst>
              </a:tr>
              <a:tr h="293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91145"/>
                  </a:ext>
                </a:extLst>
              </a:tr>
              <a:tr h="293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91696"/>
                  </a:ext>
                </a:extLst>
              </a:tr>
              <a:tr h="293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90324"/>
                  </a:ext>
                </a:extLst>
              </a:tr>
            </a:tbl>
          </a:graphicData>
        </a:graphic>
      </p:graphicFrame>
      <p:graphicFrame>
        <p:nvGraphicFramePr>
          <p:cNvPr id="37" name="표 3">
            <a:extLst>
              <a:ext uri="{FF2B5EF4-FFF2-40B4-BE49-F238E27FC236}">
                <a16:creationId xmlns:a16="http://schemas.microsoft.com/office/drawing/2014/main" id="{830FB331-2B31-4F9D-9506-4A2505F33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28623"/>
              </p:ext>
            </p:extLst>
          </p:nvPr>
        </p:nvGraphicFramePr>
        <p:xfrm>
          <a:off x="7776569" y="1472314"/>
          <a:ext cx="213733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466">
                  <a:extLst>
                    <a:ext uri="{9D8B030D-6E8A-4147-A177-3AD203B41FA5}">
                      <a16:colId xmlns:a16="http://schemas.microsoft.com/office/drawing/2014/main" val="1786754603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002013444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23728531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506244606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2833514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672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5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9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91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90324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1ABCC7C-6603-4DBE-8835-C6B1219924E8}"/>
              </a:ext>
            </a:extLst>
          </p:cNvPr>
          <p:cNvSpPr/>
          <p:nvPr/>
        </p:nvSpPr>
        <p:spPr>
          <a:xfrm>
            <a:off x="5339516" y="5112326"/>
            <a:ext cx="2191680" cy="434109"/>
          </a:xfrm>
          <a:prstGeom prst="rightArrow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회선연산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8904B440-9DAC-4E81-A60C-B9CC17EB94EE}"/>
              </a:ext>
            </a:extLst>
          </p:cNvPr>
          <p:cNvSpPr/>
          <p:nvPr/>
        </p:nvSpPr>
        <p:spPr>
          <a:xfrm rot="5400000">
            <a:off x="2569432" y="3605298"/>
            <a:ext cx="743572" cy="314888"/>
          </a:xfrm>
          <a:prstGeom prst="rightArrow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B8D9FFF-EEC8-46A2-A5FE-9913E357FAAD}"/>
              </a:ext>
            </a:extLst>
          </p:cNvPr>
          <p:cNvSpPr/>
          <p:nvPr/>
        </p:nvSpPr>
        <p:spPr>
          <a:xfrm rot="16200000">
            <a:off x="8435623" y="3684622"/>
            <a:ext cx="998305" cy="314888"/>
          </a:xfrm>
          <a:prstGeom prst="rightArrow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B065B5-1605-4FA8-879C-49A0A03DAC7D}"/>
              </a:ext>
            </a:extLst>
          </p:cNvPr>
          <p:cNvSpPr txBox="1"/>
          <p:nvPr/>
        </p:nvSpPr>
        <p:spPr>
          <a:xfrm>
            <a:off x="2208672" y="1065140"/>
            <a:ext cx="146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inImage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75F2DD-E252-49FD-8ADD-58436D9B243F}"/>
              </a:ext>
            </a:extLst>
          </p:cNvPr>
          <p:cNvSpPr txBox="1"/>
          <p:nvPr/>
        </p:nvSpPr>
        <p:spPr>
          <a:xfrm>
            <a:off x="7900525" y="1065140"/>
            <a:ext cx="188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outImage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5202E0-06AE-4124-8046-8F3F1BC849CA}"/>
              </a:ext>
            </a:extLst>
          </p:cNvPr>
          <p:cNvSpPr txBox="1"/>
          <p:nvPr/>
        </p:nvSpPr>
        <p:spPr>
          <a:xfrm>
            <a:off x="1405045" y="4143935"/>
            <a:ext cx="3179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임시입력영상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18354A-7042-47CB-852C-5E9D1A2E19C1}"/>
              </a:ext>
            </a:extLst>
          </p:cNvPr>
          <p:cNvSpPr txBox="1"/>
          <p:nvPr/>
        </p:nvSpPr>
        <p:spPr>
          <a:xfrm>
            <a:off x="4704939" y="3675021"/>
            <a:ext cx="113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Mask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02B4B5-2755-4137-95EA-14C89DD3DD81}"/>
              </a:ext>
            </a:extLst>
          </p:cNvPr>
          <p:cNvSpPr txBox="1"/>
          <p:nvPr/>
        </p:nvSpPr>
        <p:spPr>
          <a:xfrm>
            <a:off x="4059390" y="1300252"/>
            <a:ext cx="3717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▶화소와 그 </a:t>
            </a:r>
            <a:r>
              <a:rPr lang="ko-KR" altLang="en-US" dirty="0" err="1"/>
              <a:t>주변값을</a:t>
            </a:r>
            <a:r>
              <a:rPr lang="ko-KR" altLang="en-US" dirty="0"/>
              <a:t> 기반으로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 err="1"/>
              <a:t>화소값을</a:t>
            </a:r>
            <a:r>
              <a:rPr lang="ko-KR" altLang="en-US" dirty="0"/>
              <a:t> 변경</a:t>
            </a:r>
            <a:endParaRPr lang="en-US" altLang="ko-KR" dirty="0"/>
          </a:p>
          <a:p>
            <a:r>
              <a:rPr lang="ko-KR" altLang="en-US" dirty="0"/>
              <a:t>마스크를 바꿔서 다양한 처리 가능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94C2A9-0DA2-AA44-E60E-C1071970FE4A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D6A01A-9E7B-66A8-EB7C-59CED8551BE0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6C7F727-9426-80E8-C97A-244BE410D7D9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화소영역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D919B6-153D-62E8-1BA1-DFFE32C36F67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FB12203-7461-EEC4-3851-E67A9EBE879C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화소영역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82B53-8A68-E09C-E6E3-F9815BE4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335" y="5446203"/>
            <a:ext cx="3467100" cy="1809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32CAB4-D1CC-2A42-004F-5F31EE49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pPr/>
              <a:t>17</a:t>
            </a:fld>
            <a:r>
              <a:rPr lang="en-US" altLang="ko-KR"/>
              <a:t>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화소영역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엠보싱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7259522" y="354451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F1B441-CD03-D3A6-465A-4D66C943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076" y="1656961"/>
            <a:ext cx="3003945" cy="40985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874714-0A53-6513-BD78-E06F4F529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B2699D-600D-0920-DBE3-3AA1E62BA986}"/>
              </a:ext>
            </a:extLst>
          </p:cNvPr>
          <p:cNvSpPr txBox="1"/>
          <p:nvPr/>
        </p:nvSpPr>
        <p:spPr>
          <a:xfrm>
            <a:off x="3438683" y="1968503"/>
            <a:ext cx="387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▶영상을 양각처럼 출력함</a:t>
            </a:r>
            <a:endParaRPr lang="en-US" altLang="ko-KR" dirty="0"/>
          </a:p>
          <a:p>
            <a:r>
              <a:rPr lang="en-US" altLang="ko-KR" dirty="0"/>
              <a:t>    3x3 </a:t>
            </a:r>
            <a:r>
              <a:rPr lang="ko-KR" altLang="en-US" dirty="0"/>
              <a:t>마스크 사용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90CA21-5EB5-7605-09BE-3247E381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740" y="2614834"/>
            <a:ext cx="2828925" cy="6000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9D15F79-6C1C-C064-82D9-F40BBD24B7BF}"/>
              </a:ext>
            </a:extLst>
          </p:cNvPr>
          <p:cNvSpPr txBox="1"/>
          <p:nvPr/>
        </p:nvSpPr>
        <p:spPr>
          <a:xfrm>
            <a:off x="3414589" y="3920001"/>
            <a:ext cx="387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▶이전의 흑백영상처리 프로그램과 비슷하지만 색이 남아있다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516A7B6-E7BC-B3FC-0C86-4019B4BD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18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71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화소영역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블러링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142686-C666-6053-3939-7BC6A81F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613" y="1824255"/>
            <a:ext cx="2876822" cy="3809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7759C0-9560-C555-306D-85C29FF63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F84B9E-0781-DF0D-AA97-395C2DEAF7F0}"/>
              </a:ext>
            </a:extLst>
          </p:cNvPr>
          <p:cNvSpPr txBox="1"/>
          <p:nvPr/>
        </p:nvSpPr>
        <p:spPr>
          <a:xfrm>
            <a:off x="3261764" y="2140668"/>
            <a:ext cx="4585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▶영상을 흐리게 출력</a:t>
            </a:r>
            <a:r>
              <a:rPr lang="en-US" altLang="ko-KR" dirty="0"/>
              <a:t>&gt;&gt;</a:t>
            </a:r>
            <a:r>
              <a:rPr lang="ko-KR" altLang="en-US" dirty="0"/>
              <a:t>노이즈 제거 효과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화소</a:t>
            </a:r>
            <a:r>
              <a:rPr lang="en-US" altLang="ko-KR" dirty="0"/>
              <a:t>= 1/</a:t>
            </a:r>
            <a:r>
              <a:rPr lang="ko-KR" altLang="en-US" dirty="0"/>
              <a:t>마스크 크기로 출력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9D5D21-0F47-90ED-8688-65B6A826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451" y="2930835"/>
            <a:ext cx="5705475" cy="996329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8706598" y="3346525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FBB4BA9-C43F-5287-8B63-0C355ACC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19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91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567A38-98D8-4EDF-A733-91934F7F4AE3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1BE47-569A-4C04-BC4B-F29D6AFA2E05}"/>
              </a:ext>
            </a:extLst>
          </p:cNvPr>
          <p:cNvSpPr txBox="1"/>
          <p:nvPr/>
        </p:nvSpPr>
        <p:spPr>
          <a:xfrm>
            <a:off x="5066145" y="199632"/>
            <a:ext cx="2059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개          요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68091C7-5847-4A94-AD09-644EFAC49D01}"/>
              </a:ext>
            </a:extLst>
          </p:cNvPr>
          <p:cNvGrpSpPr/>
          <p:nvPr/>
        </p:nvGrpSpPr>
        <p:grpSpPr>
          <a:xfrm>
            <a:off x="414947" y="995667"/>
            <a:ext cx="4914436" cy="2643460"/>
            <a:chOff x="2192615" y="2425628"/>
            <a:chExt cx="1722680" cy="2547918"/>
          </a:xfrm>
          <a:solidFill>
            <a:srgbClr val="EC733D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FA8F97-B39E-440E-85A3-65500E785031}"/>
                </a:ext>
              </a:extLst>
            </p:cNvPr>
            <p:cNvSpPr/>
            <p:nvPr/>
          </p:nvSpPr>
          <p:spPr>
            <a:xfrm>
              <a:off x="2192615" y="2425628"/>
              <a:ext cx="1722680" cy="2547918"/>
            </a:xfrm>
            <a:prstGeom prst="rect">
              <a:avLst/>
            </a:prstGeom>
            <a:grp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129EE6-1F72-42A5-885E-2BE4E2BE9E46}"/>
                </a:ext>
              </a:extLst>
            </p:cNvPr>
            <p:cNvSpPr txBox="1"/>
            <p:nvPr/>
          </p:nvSpPr>
          <p:spPr>
            <a:xfrm>
              <a:off x="2852454" y="2487145"/>
              <a:ext cx="403001" cy="28203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목 표</a:t>
              </a:r>
              <a:endPara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A98AD5-1A8D-42AF-8180-81F25F9A7B3C}"/>
              </a:ext>
            </a:extLst>
          </p:cNvPr>
          <p:cNvSpPr txBox="1"/>
          <p:nvPr/>
        </p:nvSpPr>
        <p:spPr>
          <a:xfrm>
            <a:off x="630035" y="1711208"/>
            <a:ext cx="4484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JavaScript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와 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HTML5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기반으로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openCV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를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사용하지 않는 영상처리프로그램 제작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화소점처리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기하학처리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히스토그램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화소 영역의 처리를 목표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BEEB93-36DA-4488-A902-94D1B66FD391}"/>
              </a:ext>
            </a:extLst>
          </p:cNvPr>
          <p:cNvGrpSpPr/>
          <p:nvPr/>
        </p:nvGrpSpPr>
        <p:grpSpPr>
          <a:xfrm>
            <a:off x="414947" y="3708966"/>
            <a:ext cx="4914436" cy="2892600"/>
            <a:chOff x="2192615" y="2425628"/>
            <a:chExt cx="1722680" cy="2547918"/>
          </a:xfrm>
          <a:solidFill>
            <a:srgbClr val="EC733D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A2E983-06CF-4D19-8BE5-5230EF529AE0}"/>
                </a:ext>
              </a:extLst>
            </p:cNvPr>
            <p:cNvSpPr/>
            <p:nvPr/>
          </p:nvSpPr>
          <p:spPr>
            <a:xfrm>
              <a:off x="2192615" y="2425628"/>
              <a:ext cx="1722680" cy="2547918"/>
            </a:xfrm>
            <a:prstGeom prst="rect">
              <a:avLst/>
            </a:prstGeom>
            <a:grp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9BC49D-5EB3-42F9-A365-D1CD59048827}"/>
                </a:ext>
              </a:extLst>
            </p:cNvPr>
            <p:cNvSpPr txBox="1"/>
            <p:nvPr/>
          </p:nvSpPr>
          <p:spPr>
            <a:xfrm>
              <a:off x="2877740" y="2487145"/>
              <a:ext cx="352429" cy="515093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환경</a:t>
              </a:r>
              <a:endPara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BEC2E4B-89E2-48F6-89D8-BBD2B5C59E2B}"/>
              </a:ext>
            </a:extLst>
          </p:cNvPr>
          <p:cNvSpPr txBox="1"/>
          <p:nvPr/>
        </p:nvSpPr>
        <p:spPr>
          <a:xfrm>
            <a:off x="1225309" y="4559243"/>
            <a:ext cx="3293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OS: Windows 10 x64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Tool: Visual Studio Code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P/L: JavaScript, HTML5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2BF122-FDB2-4239-8E02-6B72A32CA72E}"/>
              </a:ext>
            </a:extLst>
          </p:cNvPr>
          <p:cNvGrpSpPr/>
          <p:nvPr/>
        </p:nvGrpSpPr>
        <p:grpSpPr>
          <a:xfrm>
            <a:off x="5858931" y="995666"/>
            <a:ext cx="5992758" cy="5605899"/>
            <a:chOff x="2192615" y="2425628"/>
            <a:chExt cx="1722680" cy="2547918"/>
          </a:xfrm>
          <a:solidFill>
            <a:srgbClr val="EC733D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B8CC74-4BD0-4011-BC2B-03923E46C57C}"/>
                </a:ext>
              </a:extLst>
            </p:cNvPr>
            <p:cNvSpPr/>
            <p:nvPr/>
          </p:nvSpPr>
          <p:spPr>
            <a:xfrm>
              <a:off x="2192615" y="2425628"/>
              <a:ext cx="1722680" cy="2547918"/>
            </a:xfrm>
            <a:prstGeom prst="rect">
              <a:avLst/>
            </a:prstGeom>
            <a:grp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90A81-C24C-41F9-89CE-68AAFBC221DA}"/>
                </a:ext>
              </a:extLst>
            </p:cNvPr>
            <p:cNvSpPr txBox="1"/>
            <p:nvPr/>
          </p:nvSpPr>
          <p:spPr>
            <a:xfrm>
              <a:off x="2909448" y="2487145"/>
              <a:ext cx="289013" cy="26578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기능</a:t>
              </a:r>
              <a:endPara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BB9C6A-F4B3-4622-84BD-9A668CA4E7F5}"/>
              </a:ext>
            </a:extLst>
          </p:cNvPr>
          <p:cNvSpPr txBox="1"/>
          <p:nvPr/>
        </p:nvSpPr>
        <p:spPr>
          <a:xfrm>
            <a:off x="6139745" y="1635850"/>
            <a:ext cx="5470365" cy="437042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1.</a:t>
            </a:r>
            <a:r>
              <a:rPr lang="ko-KR" altLang="en-US" sz="2000" dirty="0" err="1">
                <a:solidFill>
                  <a:schemeClr val="bg1"/>
                </a:solidFill>
              </a:rPr>
              <a:t>화소점</a:t>
            </a:r>
            <a:r>
              <a:rPr lang="ko-KR" altLang="en-US" sz="2000" dirty="0">
                <a:solidFill>
                  <a:schemeClr val="bg1"/>
                </a:solidFill>
              </a:rPr>
              <a:t> 처리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산술연산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en-US" altLang="ko-KR" dirty="0" err="1">
                <a:solidFill>
                  <a:schemeClr val="bg1"/>
                </a:solidFill>
              </a:rPr>
              <a:t>GrayScale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흑백처리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색반전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영역지정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2.</a:t>
            </a:r>
            <a:r>
              <a:rPr lang="ko-KR" altLang="en-US" sz="2000" dirty="0">
                <a:solidFill>
                  <a:schemeClr val="bg1"/>
                </a:solidFill>
              </a:rPr>
              <a:t>기하학 처리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대칭처리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영상 확대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축소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3.</a:t>
            </a:r>
            <a:r>
              <a:rPr lang="ko-KR" altLang="en-US" sz="2000" dirty="0">
                <a:solidFill>
                  <a:schemeClr val="bg1"/>
                </a:solidFill>
              </a:rPr>
              <a:t>히스토그램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히스토그램 스트레칭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엔드인 탐색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히스토그램 </a:t>
            </a:r>
            <a:r>
              <a:rPr lang="ko-KR" altLang="en-US" dirty="0" err="1">
                <a:solidFill>
                  <a:schemeClr val="bg1"/>
                </a:solidFill>
              </a:rPr>
              <a:t>평활화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 err="1">
                <a:solidFill>
                  <a:schemeClr val="bg1"/>
                </a:solidFill>
              </a:rPr>
              <a:t>화소영역</a:t>
            </a:r>
            <a:endParaRPr lang="ko-KR" altLang="en-US" sz="20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엠소싱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블러링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5.CV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채도변경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색상추출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6. </a:t>
            </a:r>
            <a:r>
              <a:rPr lang="ko-KR" altLang="en-US" dirty="0" err="1">
                <a:solidFill>
                  <a:schemeClr val="bg1"/>
                </a:solidFill>
              </a:rPr>
              <a:t>느낀점</a:t>
            </a:r>
            <a:r>
              <a:rPr lang="ko-KR" altLang="en-US" dirty="0">
                <a:solidFill>
                  <a:schemeClr val="bg1"/>
                </a:solidFill>
              </a:rPr>
              <a:t> 및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향후 발전 방향</a:t>
            </a: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FD4640F-D850-EDDF-A13B-5AAFE2BE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pPr/>
              <a:t>2</a:t>
            </a:fld>
            <a:r>
              <a:rPr lang="en-US" altLang="ko-KR"/>
              <a:t>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602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678F4BB-2525-D718-3F3A-3749B5C8594F}"/>
              </a:ext>
            </a:extLst>
          </p:cNvPr>
          <p:cNvSpPr/>
          <p:nvPr/>
        </p:nvSpPr>
        <p:spPr>
          <a:xfrm>
            <a:off x="4720534" y="3522012"/>
            <a:ext cx="2396971" cy="2334827"/>
          </a:xfrm>
          <a:prstGeom prst="ellipse">
            <a:avLst/>
          </a:prstGeom>
          <a:solidFill>
            <a:srgbClr val="EC733D"/>
          </a:solidFill>
          <a:ln>
            <a:solidFill>
              <a:srgbClr val="FFD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23DCBBB-A154-A872-4FA8-224610CE5FA5}"/>
              </a:ext>
            </a:extLst>
          </p:cNvPr>
          <p:cNvSpPr/>
          <p:nvPr/>
        </p:nvSpPr>
        <p:spPr>
          <a:xfrm>
            <a:off x="8481117" y="3522012"/>
            <a:ext cx="2396971" cy="2334827"/>
          </a:xfrm>
          <a:prstGeom prst="ellipse">
            <a:avLst/>
          </a:prstGeom>
          <a:solidFill>
            <a:srgbClr val="EC733D"/>
          </a:solidFill>
          <a:ln>
            <a:solidFill>
              <a:srgbClr val="FFD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13A7B92-4FB3-EFEC-F10A-FBDF91DFEDDE}"/>
              </a:ext>
            </a:extLst>
          </p:cNvPr>
          <p:cNvSpPr/>
          <p:nvPr/>
        </p:nvSpPr>
        <p:spPr>
          <a:xfrm>
            <a:off x="755513" y="3522012"/>
            <a:ext cx="2396971" cy="2334827"/>
          </a:xfrm>
          <a:prstGeom prst="ellipse">
            <a:avLst/>
          </a:prstGeom>
          <a:solidFill>
            <a:srgbClr val="EC733D"/>
          </a:solidFill>
          <a:ln>
            <a:solidFill>
              <a:srgbClr val="FFD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CV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Vision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633726" y="1370492"/>
            <a:ext cx="614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사물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모양 등을 영상에서 추출</a:t>
            </a:r>
            <a:endParaRPr lang="en-US" altLang="ko-KR" dirty="0"/>
          </a:p>
          <a:p>
            <a:r>
              <a:rPr lang="en-US" altLang="ko-KR" dirty="0"/>
              <a:t>	&gt;&gt;</a:t>
            </a:r>
            <a:r>
              <a:rPr lang="ko-KR" altLang="en-US" dirty="0"/>
              <a:t>프로젝트에서는 색상추출이 목표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3707763" y="4124896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D4F5A-0454-EB99-7439-711CCB75E021}"/>
              </a:ext>
            </a:extLst>
          </p:cNvPr>
          <p:cNvSpPr txBox="1"/>
          <p:nvPr/>
        </p:nvSpPr>
        <p:spPr>
          <a:xfrm>
            <a:off x="557400" y="2382619"/>
            <a:ext cx="429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과정</a:t>
            </a:r>
            <a:r>
              <a:rPr lang="en-US" altLang="ko-KR" dirty="0"/>
              <a:t>: RGB to HSV </a:t>
            </a:r>
            <a:r>
              <a:rPr lang="ko-KR" altLang="en-US" dirty="0"/>
              <a:t>변환</a:t>
            </a:r>
            <a:endParaRPr lang="en-US" altLang="ko-KR" dirty="0"/>
          </a:p>
          <a:p>
            <a:r>
              <a:rPr lang="en-US" altLang="ko-KR" dirty="0"/>
              <a:t>         HSV</a:t>
            </a:r>
            <a:r>
              <a:rPr lang="ko-KR" altLang="en-US" dirty="0"/>
              <a:t>에서 </a:t>
            </a:r>
            <a:r>
              <a:rPr lang="ko-KR" altLang="en-US" dirty="0" err="1"/>
              <a:t>연산후</a:t>
            </a:r>
            <a:r>
              <a:rPr lang="ko-KR" altLang="en-US" dirty="0"/>
              <a:t> </a:t>
            </a:r>
            <a:r>
              <a:rPr lang="en-US" altLang="ko-KR" dirty="0"/>
              <a:t>RGB</a:t>
            </a:r>
            <a:r>
              <a:rPr lang="ko-KR" altLang="en-US" dirty="0"/>
              <a:t>로 변환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8FCD220-F162-BA3B-C856-CE33BA22FF1C}"/>
              </a:ext>
            </a:extLst>
          </p:cNvPr>
          <p:cNvSpPr/>
          <p:nvPr/>
        </p:nvSpPr>
        <p:spPr>
          <a:xfrm>
            <a:off x="7377621" y="4124896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0BEE44-2B92-6A34-5F18-74683D52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7" y="4360812"/>
            <a:ext cx="2190750" cy="657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8FB271-C954-B809-21EB-7C1D883A5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300" y="4436829"/>
            <a:ext cx="1981200" cy="57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67EC4F-3142-6639-939C-C23E7747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227" y="4360812"/>
            <a:ext cx="2190750" cy="657225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93D3323-FE14-CF8D-B17A-D8C10BFA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20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108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CV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채도변경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40591" y="1456583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37B96-3857-FEF3-86E2-43B53A3AF39E}"/>
              </a:ext>
            </a:extLst>
          </p:cNvPr>
          <p:cNvSpPr txBox="1"/>
          <p:nvPr/>
        </p:nvSpPr>
        <p:spPr>
          <a:xfrm>
            <a:off x="6415401" y="1370492"/>
            <a:ext cx="614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-HSV</a:t>
            </a:r>
            <a:r>
              <a:rPr lang="ko-KR" altLang="en-US" dirty="0"/>
              <a:t>에서 </a:t>
            </a:r>
            <a:r>
              <a:rPr lang="en-US" altLang="ko-KR" dirty="0"/>
              <a:t>S(</a:t>
            </a:r>
            <a:r>
              <a:rPr lang="ko-KR" altLang="en-US" dirty="0"/>
              <a:t>채도</a:t>
            </a:r>
            <a:r>
              <a:rPr lang="en-US" altLang="ko-KR" dirty="0"/>
              <a:t>)</a:t>
            </a:r>
            <a:r>
              <a:rPr lang="ko-KR" altLang="en-US" dirty="0"/>
              <a:t>를 변경하여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C9D03C-8BDE-0015-307F-5E4E1C8C4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2"/>
          <a:stretch/>
        </p:blipFill>
        <p:spPr>
          <a:xfrm>
            <a:off x="321693" y="1871984"/>
            <a:ext cx="4089241" cy="1356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F582FD-17DE-C3D2-FBAA-160120F71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3" y="3597820"/>
            <a:ext cx="4053431" cy="13599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0332E4-4723-EC1E-DE97-6280CED4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52" y="5401417"/>
            <a:ext cx="4056572" cy="13599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5481E9-706A-09D5-812A-B40086E27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75" y="2148209"/>
            <a:ext cx="2714625" cy="43719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8EBCA4-C85D-45BE-186C-86ED8FAA8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975" y="1871984"/>
            <a:ext cx="4038600" cy="2762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BE8D09-6A6B-31ED-EFD1-B5A5BB40A653}"/>
              </a:ext>
            </a:extLst>
          </p:cNvPr>
          <p:cNvSpPr txBox="1"/>
          <p:nvPr/>
        </p:nvSpPr>
        <p:spPr>
          <a:xfrm>
            <a:off x="282742" y="3286499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S+1 </a:t>
            </a:r>
            <a:r>
              <a:rPr lang="ko-KR" altLang="en-US" dirty="0"/>
              <a:t>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2D6F4-1F61-E318-D002-25B341AFFACA}"/>
              </a:ext>
            </a:extLst>
          </p:cNvPr>
          <p:cNvSpPr txBox="1"/>
          <p:nvPr/>
        </p:nvSpPr>
        <p:spPr>
          <a:xfrm>
            <a:off x="282742" y="5083550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S-1 </a:t>
            </a:r>
            <a:r>
              <a:rPr lang="ko-KR" altLang="en-US" dirty="0"/>
              <a:t>출력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97A35F4-EDB3-9603-D436-27C1D7E1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21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003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CV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색상추출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3192619" y="351284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93CA4D-2CDE-FFEA-55D0-A833C1E98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2"/>
          <a:stretch/>
        </p:blipFill>
        <p:spPr>
          <a:xfrm>
            <a:off x="461230" y="2211916"/>
            <a:ext cx="5512642" cy="18288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182E3D-3A80-7BCE-7D15-04E314C71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42"/>
          <a:stretch/>
        </p:blipFill>
        <p:spPr>
          <a:xfrm>
            <a:off x="436298" y="4621903"/>
            <a:ext cx="5512642" cy="18288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E9D48A-5183-506C-A7B1-5241777FB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06"/>
          <a:stretch/>
        </p:blipFill>
        <p:spPr>
          <a:xfrm>
            <a:off x="6548334" y="5307981"/>
            <a:ext cx="5286375" cy="1097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DE010C-C1F0-56C8-DE53-F11C5485A98F}"/>
              </a:ext>
            </a:extLst>
          </p:cNvPr>
          <p:cNvSpPr txBox="1"/>
          <p:nvPr/>
        </p:nvSpPr>
        <p:spPr>
          <a:xfrm>
            <a:off x="6487928" y="2589316"/>
            <a:ext cx="448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-HSV</a:t>
            </a:r>
            <a:r>
              <a:rPr lang="ko-KR" altLang="en-US" dirty="0"/>
              <a:t>중 </a:t>
            </a:r>
            <a:r>
              <a:rPr lang="en-US" altLang="ko-KR" dirty="0"/>
              <a:t>H</a:t>
            </a:r>
            <a:r>
              <a:rPr lang="ko-KR" altLang="en-US" dirty="0"/>
              <a:t>의 일정 범위만 출력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13251-9BA1-3463-5812-43EC4D78F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601"/>
          <a:stretch/>
        </p:blipFill>
        <p:spPr>
          <a:xfrm>
            <a:off x="6491184" y="2967530"/>
            <a:ext cx="5286375" cy="9987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39A31F-C53D-DC8B-0426-4E53F4DD7017}"/>
              </a:ext>
            </a:extLst>
          </p:cNvPr>
          <p:cNvSpPr txBox="1"/>
          <p:nvPr/>
        </p:nvSpPr>
        <p:spPr>
          <a:xfrm>
            <a:off x="6487929" y="4830027"/>
            <a:ext cx="448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해당 범위 이외에는 </a:t>
            </a:r>
            <a:r>
              <a:rPr lang="en-US" altLang="ko-KR" dirty="0" err="1"/>
              <a:t>GrayScale</a:t>
            </a:r>
            <a:r>
              <a:rPr lang="ko-KR" altLang="en-US" dirty="0"/>
              <a:t>로 출력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D48D084B-06F4-47D4-772D-5DC466E5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22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02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4230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느낀점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및 향후 발전 방향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C4252-F51F-35CC-C4A9-43794EE87964}"/>
              </a:ext>
            </a:extLst>
          </p:cNvPr>
          <p:cNvSpPr txBox="1"/>
          <p:nvPr/>
        </p:nvSpPr>
        <p:spPr>
          <a:xfrm>
            <a:off x="742950" y="1555158"/>
            <a:ext cx="6724650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▶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느낀점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흑백에서 컬러로 오면서 함수가 고려할 부분이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많아짐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기능의 추가와 동시에 합칠 수 있는 부분이 많은 것 같다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5DD06A-653B-4F36-D1D9-64CFAFC241FA}"/>
              </a:ext>
            </a:extLst>
          </p:cNvPr>
          <p:cNvSpPr txBox="1"/>
          <p:nvPr/>
        </p:nvSpPr>
        <p:spPr>
          <a:xfrm>
            <a:off x="657225" y="3429000"/>
            <a:ext cx="6724650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▶목표 개선점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이전 프로젝트의 기능 이식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영역처리 기능의 확장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CV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색깔의 선택기능 추가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3B527-7F63-C9F1-7067-D49F5FB946A0}"/>
              </a:ext>
            </a:extLst>
          </p:cNvPr>
          <p:cNvSpPr txBox="1"/>
          <p:nvPr/>
        </p:nvSpPr>
        <p:spPr>
          <a:xfrm>
            <a:off x="657225" y="5302842"/>
            <a:ext cx="6724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▶블로그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minijong.blogspot.com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4AE43B2-AA75-9F77-CF38-146DB6CC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23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16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567A38-98D8-4EDF-A733-91934F7F4AE3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1BE47-569A-4C04-BC4B-F29D6AFA2E05}"/>
              </a:ext>
            </a:extLst>
          </p:cNvPr>
          <p:cNvSpPr txBox="1"/>
          <p:nvPr/>
        </p:nvSpPr>
        <p:spPr>
          <a:xfrm>
            <a:off x="5077030" y="199632"/>
            <a:ext cx="2059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목         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4592C3-A78B-4690-94B1-970799D59E76}"/>
              </a:ext>
            </a:extLst>
          </p:cNvPr>
          <p:cNvGrpSpPr/>
          <p:nvPr/>
        </p:nvGrpSpPr>
        <p:grpSpPr>
          <a:xfrm>
            <a:off x="775165" y="2019228"/>
            <a:ext cx="11028907" cy="4159899"/>
            <a:chOff x="2192615" y="2425628"/>
            <a:chExt cx="8037014" cy="266954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1E8123-2AEF-46B7-B64E-022FB289048C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rgbClr val="FFDDA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E56498-CAA6-4ADE-B26F-11E3B70DAFB2}"/>
                </a:ext>
              </a:extLst>
            </p:cNvPr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EC733D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A64EFB-90B5-424C-A4F8-71F177BF031C}"/>
                </a:ext>
              </a:extLst>
            </p:cNvPr>
            <p:cNvSpPr txBox="1"/>
            <p:nvPr/>
          </p:nvSpPr>
          <p:spPr>
            <a:xfrm>
              <a:off x="3027187" y="2808302"/>
              <a:ext cx="514217" cy="217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8E9EA0-610D-4315-AD40-18AE1829E26C}"/>
                </a:ext>
              </a:extLst>
            </p:cNvPr>
            <p:cNvSpPr txBox="1"/>
            <p:nvPr/>
          </p:nvSpPr>
          <p:spPr>
            <a:xfrm>
              <a:off x="2513198" y="3241446"/>
              <a:ext cx="1599424" cy="1066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영상의 입력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영상을 변수에 저장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전역변수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088D69-4C3C-4424-A7B4-B50A9C16CC12}"/>
                </a:ext>
              </a:extLst>
            </p:cNvPr>
            <p:cNvSpPr txBox="1"/>
            <p:nvPr/>
          </p:nvSpPr>
          <p:spPr>
            <a:xfrm>
              <a:off x="2802319" y="2912955"/>
              <a:ext cx="963953" cy="296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582E2-1AB6-4AC6-8366-2408659FC116}"/>
                </a:ext>
              </a:extLst>
            </p:cNvPr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rgbClr val="FFDDA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488805-F63A-418C-8148-2506D79FB904}"/>
                </a:ext>
              </a:extLst>
            </p:cNvPr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EC733D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915B12-A02F-4DFA-BDAA-16F334A24F1E}"/>
                </a:ext>
              </a:extLst>
            </p:cNvPr>
            <p:cNvSpPr txBox="1"/>
            <p:nvPr/>
          </p:nvSpPr>
          <p:spPr>
            <a:xfrm>
              <a:off x="5604561" y="2806835"/>
              <a:ext cx="939422" cy="217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Processing</a:t>
              </a:r>
              <a:endPara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573D99-E474-4404-B81C-B5B5A7D5B6CD}"/>
                </a:ext>
              </a:extLst>
            </p:cNvPr>
            <p:cNvSpPr txBox="1"/>
            <p:nvPr/>
          </p:nvSpPr>
          <p:spPr>
            <a:xfrm>
              <a:off x="5476248" y="3241446"/>
              <a:ext cx="1203423" cy="1303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변수의 데이터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Function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변환된 데이터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변수저장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6B0A2D-8A49-454F-B771-7644401CB27E}"/>
                </a:ext>
              </a:extLst>
            </p:cNvPr>
            <p:cNvSpPr txBox="1"/>
            <p:nvPr/>
          </p:nvSpPr>
          <p:spPr>
            <a:xfrm>
              <a:off x="5604561" y="2912952"/>
              <a:ext cx="963953" cy="296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821BAAB-A511-4636-80F2-B8952EEF001A}"/>
                </a:ext>
              </a:extLst>
            </p:cNvPr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rgbClr val="FFDDA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1D33818-B97B-4C46-9CF2-2AB0A2AC68C4}"/>
                </a:ext>
              </a:extLst>
            </p:cNvPr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EC733D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4B1C67-B166-409B-AE4F-F2600892DC60}"/>
                </a:ext>
              </a:extLst>
            </p:cNvPr>
            <p:cNvSpPr txBox="1"/>
            <p:nvPr/>
          </p:nvSpPr>
          <p:spPr>
            <a:xfrm>
              <a:off x="8688500" y="2806835"/>
              <a:ext cx="625192" cy="217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Output</a:t>
              </a:r>
              <a:endPara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C73526-838A-43A5-8F55-B22E70FE0504}"/>
                </a:ext>
              </a:extLst>
            </p:cNvPr>
            <p:cNvSpPr txBox="1"/>
            <p:nvPr/>
          </p:nvSpPr>
          <p:spPr>
            <a:xfrm>
              <a:off x="8110851" y="3241446"/>
              <a:ext cx="1780487" cy="948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변수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Display():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영상을 구현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모니터 출력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547A73-A37B-462D-A63C-29E290DC3933}"/>
                </a:ext>
              </a:extLst>
            </p:cNvPr>
            <p:cNvSpPr txBox="1"/>
            <p:nvPr/>
          </p:nvSpPr>
          <p:spPr>
            <a:xfrm>
              <a:off x="8519119" y="2912953"/>
              <a:ext cx="963953" cy="296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4169795F-E717-1B45-D871-1999F15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3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43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산술연산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BBBCCC-AB4D-2BB6-CC73-76525720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08" y="1525942"/>
            <a:ext cx="3333750" cy="285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F730B8-6758-C231-7C83-B0FF12BD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24" y="2407210"/>
            <a:ext cx="4453530" cy="10075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4193F0-642F-CC8E-9A76-42B33B3E0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246463-E020-3D30-A70E-29E711743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21"/>
          <a:stretch/>
        </p:blipFill>
        <p:spPr>
          <a:xfrm>
            <a:off x="8182836" y="1130808"/>
            <a:ext cx="2380659" cy="31558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8AF197E-298C-D22B-D728-835534B86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734" y="5003202"/>
            <a:ext cx="3971925" cy="5524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19BB787-4F50-BA2D-38B1-5CA8051EE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2836" y="3763175"/>
            <a:ext cx="2380659" cy="313346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53AFB4-AABD-1D97-59A7-133658E793F8}"/>
              </a:ext>
            </a:extLst>
          </p:cNvPr>
          <p:cNvSpPr txBox="1"/>
          <p:nvPr/>
        </p:nvSpPr>
        <p:spPr>
          <a:xfrm>
            <a:off x="3779880" y="1823277"/>
            <a:ext cx="416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화소를 얼마나 가감할 것인지 입력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E586264-A94E-AED7-5322-8C3D3768FA10}"/>
              </a:ext>
            </a:extLst>
          </p:cNvPr>
          <p:cNvSpPr/>
          <p:nvPr/>
        </p:nvSpPr>
        <p:spPr>
          <a:xfrm>
            <a:off x="6808438" y="3024825"/>
            <a:ext cx="252910" cy="184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2E8BAE-9404-D2E1-296C-22ADF3672251}"/>
              </a:ext>
            </a:extLst>
          </p:cNvPr>
          <p:cNvSpPr txBox="1"/>
          <p:nvPr/>
        </p:nvSpPr>
        <p:spPr>
          <a:xfrm>
            <a:off x="3502804" y="3683876"/>
            <a:ext cx="41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-(+)</a:t>
            </a:r>
            <a:r>
              <a:rPr lang="ko-KR" altLang="en-US" dirty="0"/>
              <a:t>연산자를 이용하여 화소 증가</a:t>
            </a:r>
            <a:endParaRPr lang="en-US" altLang="ko-KR" dirty="0"/>
          </a:p>
          <a:p>
            <a:r>
              <a:rPr lang="ko-KR" altLang="en-US" dirty="0"/>
              <a:t>결과가 최대값 이상이면 최대값 출력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7FA7A2F-D01A-A650-4223-BC59F0565929}"/>
              </a:ext>
            </a:extLst>
          </p:cNvPr>
          <p:cNvSpPr/>
          <p:nvPr/>
        </p:nvSpPr>
        <p:spPr>
          <a:xfrm>
            <a:off x="6751127" y="5167908"/>
            <a:ext cx="252910" cy="184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F9F06748-51C0-57C1-B1D3-8D166C33226D}"/>
              </a:ext>
            </a:extLst>
          </p:cNvPr>
          <p:cNvSpPr/>
          <p:nvPr/>
        </p:nvSpPr>
        <p:spPr>
          <a:xfrm>
            <a:off x="7664720" y="2655492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142C49A8-E077-B4A9-604B-507EA9F862E5}"/>
              </a:ext>
            </a:extLst>
          </p:cNvPr>
          <p:cNvSpPr/>
          <p:nvPr/>
        </p:nvSpPr>
        <p:spPr>
          <a:xfrm>
            <a:off x="7577419" y="5094760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FF3302-9341-2A19-7526-CF74E7A23500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2121A5-5E2E-A465-B6F4-B7204B153108}"/>
              </a:ext>
            </a:extLst>
          </p:cNvPr>
          <p:cNvSpPr txBox="1"/>
          <p:nvPr/>
        </p:nvSpPr>
        <p:spPr>
          <a:xfrm>
            <a:off x="3385738" y="5535692"/>
            <a:ext cx="41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-(-)</a:t>
            </a:r>
            <a:r>
              <a:rPr lang="ko-KR" altLang="en-US" dirty="0"/>
              <a:t>연산자를 이용하여 화소 감소</a:t>
            </a:r>
            <a:endParaRPr lang="en-US" altLang="ko-KR" dirty="0"/>
          </a:p>
          <a:p>
            <a:r>
              <a:rPr lang="ko-KR" altLang="en-US" dirty="0"/>
              <a:t>결과가 최소값 이하이면 최소값 출력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FB31729-C8F9-03BA-654A-11E78F97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4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96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산술연산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93D7A78-5085-38E9-EAEE-0591F148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05" y="1100720"/>
            <a:ext cx="2202202" cy="291626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17AD2E3-BF28-A9BC-6415-7304B1D2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595" y="3683500"/>
            <a:ext cx="2425209" cy="3226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4191EE-3651-10A3-9D99-4A02DEC32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690" y="2198425"/>
            <a:ext cx="2896908" cy="10205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047ECA-F11B-B11E-03A3-4892EA71A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619" y="4501387"/>
            <a:ext cx="3829050" cy="752475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7664720" y="2655492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5DA2FC2-DA1E-B678-FB9A-7799AEC1BF0F}"/>
              </a:ext>
            </a:extLst>
          </p:cNvPr>
          <p:cNvSpPr/>
          <p:nvPr/>
        </p:nvSpPr>
        <p:spPr>
          <a:xfrm>
            <a:off x="7969114" y="4810863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9F869FC-C350-0952-1A92-27AC884830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3676975" y="3201284"/>
            <a:ext cx="41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-(*)</a:t>
            </a:r>
            <a:r>
              <a:rPr lang="ko-KR" altLang="en-US" dirty="0"/>
              <a:t>연산자를 이용하여 화소 증가</a:t>
            </a:r>
            <a:endParaRPr lang="en-US" altLang="ko-KR" dirty="0"/>
          </a:p>
          <a:p>
            <a:r>
              <a:rPr lang="ko-KR" altLang="en-US" dirty="0"/>
              <a:t>결과가 최대값 이상이면 최대값 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AA61-D552-3506-1908-DAC3BD985AD3}"/>
              </a:ext>
            </a:extLst>
          </p:cNvPr>
          <p:cNvSpPr txBox="1"/>
          <p:nvPr/>
        </p:nvSpPr>
        <p:spPr>
          <a:xfrm>
            <a:off x="3581186" y="5304429"/>
            <a:ext cx="41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-(/)</a:t>
            </a:r>
            <a:r>
              <a:rPr lang="ko-KR" altLang="en-US" dirty="0"/>
              <a:t>연산자를 이용하여 화소 감소</a:t>
            </a:r>
            <a:endParaRPr lang="en-US" altLang="ko-KR" dirty="0"/>
          </a:p>
          <a:p>
            <a:r>
              <a:rPr lang="ko-KR" altLang="en-US" dirty="0"/>
              <a:t>결과가 최소값 이하이면 최소값 출력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0483D1C-4E85-7FA7-B8D3-C9B5601C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5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87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351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GrayScale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흑백처리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7664720" y="2655492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9F869FC-C350-0952-1A92-27AC88483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3257912" y="2620050"/>
            <a:ext cx="416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평균을 이용하여 컬러를 제거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AA61-D552-3506-1908-DAC3BD985AD3}"/>
              </a:ext>
            </a:extLst>
          </p:cNvPr>
          <p:cNvSpPr txBox="1"/>
          <p:nvPr/>
        </p:nvSpPr>
        <p:spPr>
          <a:xfrm>
            <a:off x="3581185" y="5304429"/>
            <a:ext cx="46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GrayScale</a:t>
            </a:r>
            <a:r>
              <a:rPr lang="ko-KR" altLang="en-US" dirty="0"/>
              <a:t>영상을 극단적으로 흑백처리</a:t>
            </a:r>
            <a:endParaRPr lang="en-US" altLang="ko-KR" dirty="0"/>
          </a:p>
          <a:p>
            <a:r>
              <a:rPr lang="en-US" altLang="ko-KR" dirty="0"/>
              <a:t>127</a:t>
            </a:r>
            <a:r>
              <a:rPr lang="ko-KR" altLang="en-US" dirty="0"/>
              <a:t>보다 높으면 최대값</a:t>
            </a:r>
            <a:r>
              <a:rPr lang="en-US" altLang="ko-KR" dirty="0"/>
              <a:t>, </a:t>
            </a:r>
            <a:r>
              <a:rPr lang="ko-KR" altLang="en-US" dirty="0"/>
              <a:t>작으면 최소값 부여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AFA829-D3E2-DAA7-3169-AA537283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43" y="1185426"/>
            <a:ext cx="2108971" cy="2768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79B3C0-FB9E-5492-FF88-C480C4002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743" y="3953450"/>
            <a:ext cx="2123104" cy="27680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432452-B4D2-E77D-2430-5564661F8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045" y="1808103"/>
            <a:ext cx="5124450" cy="7905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9B27FC-4C16-58E3-5AC1-8025D8639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117" y="4230203"/>
            <a:ext cx="4886325" cy="1095375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5DA2FC2-DA1E-B678-FB9A-7799AEC1BF0F}"/>
              </a:ext>
            </a:extLst>
          </p:cNvPr>
          <p:cNvSpPr/>
          <p:nvPr/>
        </p:nvSpPr>
        <p:spPr>
          <a:xfrm>
            <a:off x="8129944" y="4777890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A2B43E9-859A-463B-7E88-C61CD963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6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27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색반전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7455124" y="3393842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9F869FC-C350-0952-1A92-27AC88483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3912679" y="3883978"/>
            <a:ext cx="361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최대값에서 </a:t>
            </a:r>
            <a:r>
              <a:rPr lang="ko-KR" altLang="en-US" dirty="0" err="1"/>
              <a:t>현재값을</a:t>
            </a:r>
            <a:r>
              <a:rPr lang="ko-KR" altLang="en-US" dirty="0"/>
              <a:t> 빼서 반전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731346-3F62-A2F9-CED7-CAFDA314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634" y="1584807"/>
            <a:ext cx="3486150" cy="4629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0C258D-C326-E4D7-000B-4C8E4058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427" y="3110397"/>
            <a:ext cx="2870265" cy="773626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05F016B-0A7C-EE59-ED24-61D0343F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7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37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270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영역지정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사각형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4117478" y="3861897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509061" y="1384002"/>
            <a:ext cx="4259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과정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마우스이벤트를 활용하여 클릭과 움직임으로 영역을 지정할 수 있도록 만듦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5652555" y="1384002"/>
            <a:ext cx="479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콜백함수를 이용하여 마우스이벤트를 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441AA8-3ACF-0475-3F57-575B8713D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12"/>
          <a:stretch/>
        </p:blipFill>
        <p:spPr>
          <a:xfrm>
            <a:off x="749023" y="2456703"/>
            <a:ext cx="2950459" cy="39289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2A1E40-6EEE-DEB7-D9BC-4EFA3280B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32" r="47675" b="65287"/>
          <a:stretch/>
        </p:blipFill>
        <p:spPr>
          <a:xfrm>
            <a:off x="5728755" y="1840325"/>
            <a:ext cx="2143125" cy="2260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930533-5EDC-3BB2-2BE9-84DF1B0B1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485"/>
          <a:stretch/>
        </p:blipFill>
        <p:spPr>
          <a:xfrm>
            <a:off x="5652555" y="3154573"/>
            <a:ext cx="4410075" cy="2319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AC4443-16E7-7949-0147-6CF52DD1B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47" r="49497" b="31898"/>
          <a:stretch/>
        </p:blipFill>
        <p:spPr>
          <a:xfrm>
            <a:off x="5693771" y="2487079"/>
            <a:ext cx="2068473" cy="2292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1DEF7F-89C8-50CD-5821-5FAC1855EA7A}"/>
              </a:ext>
            </a:extLst>
          </p:cNvPr>
          <p:cNvSpPr txBox="1"/>
          <p:nvPr/>
        </p:nvSpPr>
        <p:spPr>
          <a:xfrm>
            <a:off x="5703107" y="2051496"/>
            <a:ext cx="42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마우스 </a:t>
            </a:r>
            <a:r>
              <a:rPr lang="ko-KR" altLang="en-US" dirty="0" err="1"/>
              <a:t>버튼누르면서</a:t>
            </a:r>
            <a:r>
              <a:rPr lang="ko-KR" altLang="en-US" dirty="0"/>
              <a:t> 시작점 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2EB69-3CC3-3969-D404-9AFF19D92C0F}"/>
              </a:ext>
            </a:extLst>
          </p:cNvPr>
          <p:cNvSpPr txBox="1"/>
          <p:nvPr/>
        </p:nvSpPr>
        <p:spPr>
          <a:xfrm>
            <a:off x="5652555" y="2718990"/>
            <a:ext cx="42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마우스 버튼 때면서 끝점 저장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22DAD8-0BFB-CFC9-29D4-00FB148FC832}"/>
              </a:ext>
            </a:extLst>
          </p:cNvPr>
          <p:cNvSpPr txBox="1"/>
          <p:nvPr/>
        </p:nvSpPr>
        <p:spPr>
          <a:xfrm>
            <a:off x="5723012" y="3382068"/>
            <a:ext cx="425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마우스이벤트로 저장한 점으로 사각형 그리기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1F6415-EC2D-62EE-2620-0159FB0AF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257" y="4125735"/>
            <a:ext cx="5724525" cy="13239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EE00A1-A119-832F-EC50-2406B1745B3A}"/>
              </a:ext>
            </a:extLst>
          </p:cNvPr>
          <p:cNvSpPr txBox="1"/>
          <p:nvPr/>
        </p:nvSpPr>
        <p:spPr>
          <a:xfrm>
            <a:off x="5652554" y="5533673"/>
            <a:ext cx="505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영역 안쪽만 처리</a:t>
            </a:r>
            <a:r>
              <a:rPr lang="en-US" altLang="ko-KR" dirty="0"/>
              <a:t>, </a:t>
            </a:r>
            <a:r>
              <a:rPr lang="ko-KR" altLang="en-US" dirty="0"/>
              <a:t>그 외에는 변화 없이 출력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CACFDFD-0ABD-B559-C81F-33B7CAF5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8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32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45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영역지정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자유마우스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4524376" y="386615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486533" y="1148908"/>
            <a:ext cx="4259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과정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마우스이벤트를 활용하여 클릭과 움직임으로 영역을 지정할 수 있도록 만듦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6025544" y="2879279"/>
            <a:ext cx="479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다각형으로 처리하기 위한 함수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DEF7F-89C8-50CD-5821-5FAC1855EA7A}"/>
              </a:ext>
            </a:extLst>
          </p:cNvPr>
          <p:cNvSpPr txBox="1"/>
          <p:nvPr/>
        </p:nvSpPr>
        <p:spPr>
          <a:xfrm>
            <a:off x="6076096" y="3546773"/>
            <a:ext cx="42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마우스 </a:t>
            </a:r>
            <a:r>
              <a:rPr lang="ko-KR" altLang="en-US" dirty="0" err="1"/>
              <a:t>버튼누르면서</a:t>
            </a:r>
            <a:r>
              <a:rPr lang="ko-KR" altLang="en-US" dirty="0"/>
              <a:t> 시작점 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2EB69-3CC3-3969-D404-9AFF19D92C0F}"/>
              </a:ext>
            </a:extLst>
          </p:cNvPr>
          <p:cNvSpPr txBox="1"/>
          <p:nvPr/>
        </p:nvSpPr>
        <p:spPr>
          <a:xfrm>
            <a:off x="6025543" y="4214267"/>
            <a:ext cx="54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마우스 버튼 때면서 끝점 저장</a:t>
            </a:r>
            <a:r>
              <a:rPr lang="en-US" altLang="ko-KR" dirty="0"/>
              <a:t>, </a:t>
            </a:r>
            <a:r>
              <a:rPr lang="ko-KR" altLang="en-US" dirty="0"/>
              <a:t>시작점과 이어짐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22DAD8-0BFB-CFC9-29D4-00FB148FC832}"/>
              </a:ext>
            </a:extLst>
          </p:cNvPr>
          <p:cNvSpPr txBox="1"/>
          <p:nvPr/>
        </p:nvSpPr>
        <p:spPr>
          <a:xfrm>
            <a:off x="6044872" y="5848453"/>
            <a:ext cx="42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움직인 점을 모두 직선으로 그리기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CA7BE4-586A-9DE4-380F-D4895A12C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589"/>
          <a:stretch/>
        </p:blipFill>
        <p:spPr>
          <a:xfrm>
            <a:off x="6096000" y="3327392"/>
            <a:ext cx="2619375" cy="2032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A966873-0273-2986-2855-AFE166B65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45"/>
          <a:stretch/>
        </p:blipFill>
        <p:spPr>
          <a:xfrm>
            <a:off x="6096000" y="4012679"/>
            <a:ext cx="2619375" cy="2306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270979-A368-CEF8-B422-4A7C51E63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90" b="38172"/>
          <a:stretch/>
        </p:blipFill>
        <p:spPr>
          <a:xfrm>
            <a:off x="6076096" y="4704921"/>
            <a:ext cx="2619375" cy="1697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9E4631-D997-182A-A0FD-8A7CCD25F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17"/>
          <a:stretch/>
        </p:blipFill>
        <p:spPr>
          <a:xfrm>
            <a:off x="566220" y="2072238"/>
            <a:ext cx="3516029" cy="46958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34BD1B6-9E05-D870-F84D-A2946C02F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096" y="4871366"/>
            <a:ext cx="3590925" cy="5524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A59687D-4DE5-C5AA-DE36-DD282B96B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096" y="5393076"/>
            <a:ext cx="2181225" cy="447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E671FD-A7E6-E0EB-61C1-CF9064ED3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872" y="1364332"/>
            <a:ext cx="3686175" cy="1476375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1E18BDF-D2BD-DCD5-BE3A-B07E33D2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9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628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802</Words>
  <Application>Microsoft Office PowerPoint</Application>
  <PresentationFormat>와이드스크린</PresentationFormat>
  <Paragraphs>324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KoPubWorld돋움체 Bold</vt:lpstr>
      <vt:lpstr>맑은 고딕</vt:lpstr>
      <vt:lpstr>Arial</vt:lpstr>
      <vt:lpstr>HelveticaNeue</vt:lpstr>
      <vt:lpstr>Roboto</vt:lpstr>
      <vt:lpstr>KoPubWorld돋움체 Light</vt:lpstr>
      <vt:lpstr>inherit</vt:lpstr>
      <vt:lpstr>맑은 고딕</vt:lpstr>
      <vt:lpstr>Office 테마</vt:lpstr>
      <vt:lpstr>AI활용 빅데이터 시스템 개발자 과정 Frontend Programming2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</dc:creator>
  <cp:lastModifiedBy>이성우</cp:lastModifiedBy>
  <cp:revision>67</cp:revision>
  <dcterms:created xsi:type="dcterms:W3CDTF">2022-05-20T00:32:38Z</dcterms:created>
  <dcterms:modified xsi:type="dcterms:W3CDTF">2022-05-20T08:23:46Z</dcterms:modified>
</cp:coreProperties>
</file>